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6C7E-A3DF-4E46-B8E7-7E2FB8BE1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E5E49-DA13-4973-BF0F-833C32434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E4E8-8FEB-48AA-89AF-4B20AEA5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7CABB-019E-4121-9939-DAAC5512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249CD-C11D-4EAA-93B6-A590BA70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9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A7A8-218D-4C1B-A254-C9D218D2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E5F58-347D-4F67-96A5-A99CB16FD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F3305-B914-4067-BAF2-0DC34D13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6B9C9-9708-4753-8E01-2899A7AA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82C56-C750-4994-9254-DF4A2066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0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8100C-4823-451A-AEC0-CA6E9905B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E6134-5E6C-4909-A57E-DF6A76602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55B15-744E-4C6E-8C44-880F4D780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E5913-E1C7-4756-9917-5F87B48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462AB-9EAB-4214-88B3-21CD91D2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9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4709-6755-490B-BADE-A923FA97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BDD8-161F-4498-A478-071EFCC0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24519-3E8E-4F0A-8A8F-1ACC8C32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1E62-73BC-424C-8449-D8BE9136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35C57-A8C1-4F12-813D-7A0FC4D8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9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9CB5-09C6-48BE-A2EE-489CCD338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C3D8-4AC5-4D96-9A5D-1802B9B7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7B3E-388E-48F6-99E5-29ED0F86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C668B-B013-4A46-9D93-A8F26051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671EA-83A8-4E72-B88F-A51580C8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5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503A-4655-4AAF-968B-74BAFDEA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87F9-78F6-49FF-86D6-56E4A975E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48AA2-3F9B-4409-A6C3-690FD4165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9C743-C15B-411E-9498-9610FDE3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5F182-958E-490E-B8D6-31D8B599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315AA-0F9A-42E7-AEA5-3070CE86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1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30A4-ECC7-4900-9208-7903F51E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A21DF-1063-4A37-B6E0-69DECA1BC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0CE5-6F53-4858-8F66-2D6D3D2A1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E5664-3C17-4ADA-BFE7-A13A711C9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E3AFD-166B-4929-9714-12AC4CEA7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89394-1C5F-4BD0-9F37-9E141F68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80333-06A1-49BD-BE3A-341A9F98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5E533-AD3D-4C8B-9A71-27946B21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4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2B33-CB92-4673-801C-72D0957C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F4686-40E6-4521-BBB4-CB448BC6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A94C8-E2BE-406A-BB7D-47D1725A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7CB54-EB2B-419B-A48E-C3CD5CA1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0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1C274-61C2-4BB0-B996-29D5D21B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AAA4B-2819-47E0-AEA0-F18443C6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B6D73-DDED-4CEA-B880-2FEF09D8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D1F4-8370-4C3E-8CBE-88D4D285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C45E-104F-42C3-A98A-B360FE93D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FBE19-F1FC-465C-ADA7-5A71ABED4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9AF7A-873B-4D20-863A-C0BA31CDB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45395-CB1D-4277-9A80-C96B5456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E4E41-775C-48B3-92C2-76EF7C4D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2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6598-8DF4-4416-9668-ECA5DE42A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B4AE24-4289-4681-9B16-F4CEA9A99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86AA0-7B85-43D3-8BCA-CEEAE28C2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43923-879C-4DC5-9B56-6BC1C673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FE8F1-0DB0-4FDB-8636-199A5DB5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B5409-BE7D-47FF-B522-074A6F2C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4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A56C3-A40B-4EA6-808F-925A22F9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960B2-0F7B-4A40-9FA0-D0D3F2BAA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98808-7FBA-4D50-A099-9C74AE94E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1AB94-C3E9-46B1-BBC8-C9EDAEEC1D3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60AB6-3312-45C3-93D5-9BF996089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A6EC1-0772-4F16-AB52-15599C2B0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EAC64-F369-4EDC-9211-7FBCF883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FFD0-D5F8-4E25-B299-AD7141821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84302-84A1-45C7-9C80-7B8C51F09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C28D13-3577-429A-90DA-75F1B9849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61322"/>
              </p:ext>
            </p:extLst>
          </p:nvPr>
        </p:nvGraphicFramePr>
        <p:xfrm>
          <a:off x="155275" y="725008"/>
          <a:ext cx="11852695" cy="3682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6">
                  <a:extLst>
                    <a:ext uri="{9D8B030D-6E8A-4147-A177-3AD203B41FA5}">
                      <a16:colId xmlns:a16="http://schemas.microsoft.com/office/drawing/2014/main" val="1709914739"/>
                    </a:ext>
                  </a:extLst>
                </a:gridCol>
                <a:gridCol w="4339298">
                  <a:extLst>
                    <a:ext uri="{9D8B030D-6E8A-4147-A177-3AD203B41FA5}">
                      <a16:colId xmlns:a16="http://schemas.microsoft.com/office/drawing/2014/main" val="2771230224"/>
                    </a:ext>
                  </a:extLst>
                </a:gridCol>
                <a:gridCol w="888309">
                  <a:extLst>
                    <a:ext uri="{9D8B030D-6E8A-4147-A177-3AD203B41FA5}">
                      <a16:colId xmlns:a16="http://schemas.microsoft.com/office/drawing/2014/main" val="707237946"/>
                    </a:ext>
                  </a:extLst>
                </a:gridCol>
                <a:gridCol w="733246">
                  <a:extLst>
                    <a:ext uri="{9D8B030D-6E8A-4147-A177-3AD203B41FA5}">
                      <a16:colId xmlns:a16="http://schemas.microsoft.com/office/drawing/2014/main" val="3218398724"/>
                    </a:ext>
                  </a:extLst>
                </a:gridCol>
                <a:gridCol w="5037826">
                  <a:extLst>
                    <a:ext uri="{9D8B030D-6E8A-4147-A177-3AD203B41FA5}">
                      <a16:colId xmlns:a16="http://schemas.microsoft.com/office/drawing/2014/main" val="2188611612"/>
                    </a:ext>
                  </a:extLst>
                </a:gridCol>
              </a:tblGrid>
              <a:tr h="450662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Peak 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Yeast ortholog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Color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44609"/>
                  </a:ext>
                </a:extLst>
              </a:tr>
              <a:tr h="2427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kdmA</a:t>
                      </a:r>
                      <a:r>
                        <a:rPr lang="en-US" sz="1200" dirty="0"/>
                        <a:t> (AN1060)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Histone H3 demethylase, involved in transcriptional regulation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Broad peaks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RPH1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#DA0000; </a:t>
                      </a:r>
                      <a:r>
                        <a:rPr lang="en-US" sz="1200" dirty="0" err="1"/>
                        <a:t>kdmA_short</a:t>
                      </a:r>
                      <a:r>
                        <a:rPr lang="en-US" sz="1200" dirty="0"/>
                        <a:t>: #ff3363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0148728"/>
                  </a:ext>
                </a:extLst>
              </a:tr>
              <a:tr h="2427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cclA</a:t>
                      </a:r>
                      <a:r>
                        <a:rPr lang="en-US" sz="1200" dirty="0"/>
                        <a:t> (AN9399)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involved in histone H3 lysine 4 methylation; plays a role in secondary metabolite cluster gene expression; null mutants display increased secondary metabolite cluster gene expression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Broad peaks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BRE2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#3300D4;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kdmA_del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: #</a:t>
                      </a:r>
                      <a:r>
                        <a:rPr lang="en-US" sz="1200" dirty="0"/>
                        <a:t>240099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4263999"/>
                  </a:ext>
                </a:extLst>
              </a:tr>
              <a:tr h="438297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mcmA</a:t>
                      </a:r>
                      <a:r>
                        <a:rPr lang="en-US" sz="1200" dirty="0"/>
                        <a:t> (AN8676)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Putative MADS-box family transcription factor; ORF that was absent from the original release of version 4 of the A.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nidulans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annotation, but present in a previous version; reinstated into version 4 in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AspGD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 of July 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Narrow peaks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MCM1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#008159;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kdmA_del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: #</a:t>
                      </a:r>
                      <a:r>
                        <a:rPr lang="en-US" sz="1200" dirty="0"/>
                        <a:t>004d34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1276170"/>
                  </a:ext>
                </a:extLst>
              </a:tr>
              <a:tr h="381035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ecmB</a:t>
                      </a:r>
                      <a:r>
                        <a:rPr lang="en-US" sz="1200" dirty="0"/>
                        <a:t> (AN5533)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Pol-II TF activity; sterol regulatory factor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Narrow peaks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ECM22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#990084;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kdmA_del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: #</a:t>
                      </a:r>
                      <a:r>
                        <a:rPr lang="en-US" sz="1200" dirty="0"/>
                        <a:t>660058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5544730"/>
                  </a:ext>
                </a:extLst>
              </a:tr>
              <a:tr h="44825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rstB</a:t>
                      </a:r>
                      <a:r>
                        <a:rPr lang="en-US" sz="1200" dirty="0"/>
                        <a:t> (AN12489)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pol II factor, A zinc finger protein that regulates a Transcription factor for sexual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devlopment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S.pombe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Narrow peaks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YGR067C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#A65628;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kdmA_del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: #</a:t>
                      </a:r>
                      <a:r>
                        <a:rPr lang="en-US" sz="1200" dirty="0"/>
                        <a:t>7b401e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6284749"/>
                  </a:ext>
                </a:extLst>
              </a:tr>
              <a:tr h="554306"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29829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4DC7B6-39A6-49C4-AD30-E6DFF40BED90}"/>
              </a:ext>
            </a:extLst>
          </p:cNvPr>
          <p:cNvSpPr txBox="1"/>
          <p:nvPr/>
        </p:nvSpPr>
        <p:spPr>
          <a:xfrm>
            <a:off x="3592814" y="0"/>
            <a:ext cx="500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KdmA</a:t>
            </a:r>
            <a:r>
              <a:rPr lang="en-US" sz="3600" b="1" dirty="0"/>
              <a:t> complex members</a:t>
            </a:r>
          </a:p>
        </p:txBody>
      </p:sp>
    </p:spTree>
    <p:extLst>
      <p:ext uri="{BB962C8B-B14F-4D97-AF65-F5344CB8AC3E}">
        <p14:creationId xmlns:p14="http://schemas.microsoft.com/office/powerpoint/2010/main" val="401823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C67360C-9DAA-4BFC-A64A-30D1FAE5F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F7A90C3E-FE94-45B1-BCA9-3CBF850F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D41FCA6-10E0-42CA-A2BF-6A74EA9A2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058E8-52E1-424B-AB04-082DF231C610}"/>
              </a:ext>
            </a:extLst>
          </p:cNvPr>
          <p:cNvSpPr txBox="1"/>
          <p:nvPr/>
        </p:nvSpPr>
        <p:spPr>
          <a:xfrm>
            <a:off x="274320" y="1874520"/>
            <a:ext cx="242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association of </a:t>
            </a:r>
            <a:r>
              <a:rPr lang="en-US" dirty="0" err="1"/>
              <a:t>cclA</a:t>
            </a:r>
            <a:r>
              <a:rPr lang="en-US" dirty="0"/>
              <a:t> with </a:t>
            </a:r>
            <a:r>
              <a:rPr lang="en-US" dirty="0" err="1"/>
              <a:t>polII</a:t>
            </a:r>
            <a:r>
              <a:rPr lang="en-US" dirty="0"/>
              <a:t> at 20h</a:t>
            </a:r>
          </a:p>
        </p:txBody>
      </p:sp>
    </p:spTree>
    <p:extLst>
      <p:ext uri="{BB962C8B-B14F-4D97-AF65-F5344CB8AC3E}">
        <p14:creationId xmlns:p14="http://schemas.microsoft.com/office/powerpoint/2010/main" val="348584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701874D-4CFD-4D10-83AA-EE8A22DB2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F3215-AB96-4160-88E9-CC46478028A9}"/>
              </a:ext>
            </a:extLst>
          </p:cNvPr>
          <p:cNvSpPr txBox="1"/>
          <p:nvPr/>
        </p:nvSpPr>
        <p:spPr>
          <a:xfrm>
            <a:off x="283464" y="1508760"/>
            <a:ext cx="250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48h, </a:t>
            </a:r>
            <a:r>
              <a:rPr lang="en-US" dirty="0" err="1"/>
              <a:t>cclA</a:t>
            </a:r>
            <a:r>
              <a:rPr lang="en-US" dirty="0"/>
              <a:t> travels less with </a:t>
            </a:r>
            <a:r>
              <a:rPr lang="en-US" dirty="0" err="1"/>
              <a:t>polII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32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B7584A-DB26-4E17-BB1F-886070E80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0" r="4675"/>
          <a:stretch/>
        </p:blipFill>
        <p:spPr>
          <a:xfrm>
            <a:off x="568452" y="0"/>
            <a:ext cx="11055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8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7D6E9-BFAB-4DAB-982C-4BD1FF0DF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r="4600"/>
          <a:stretch/>
        </p:blipFill>
        <p:spPr>
          <a:xfrm>
            <a:off x="548640" y="0"/>
            <a:ext cx="11082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BC2422D-54BC-45E7-B742-CAE8DBB92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682" y="0"/>
            <a:ext cx="5143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3FA7E-DDF6-40F4-AFEC-6FFA06B5E14D}"/>
              </a:ext>
            </a:extLst>
          </p:cNvPr>
          <p:cNvSpPr txBox="1"/>
          <p:nvPr/>
        </p:nvSpPr>
        <p:spPr>
          <a:xfrm>
            <a:off x="237744" y="210312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Various SM levels determined by chromatography in </a:t>
            </a:r>
            <a:r>
              <a:rPr lang="en-US" b="1" dirty="0" err="1"/>
              <a:t>kdmA</a:t>
            </a:r>
            <a:r>
              <a:rPr lang="en-US" b="1" dirty="0"/>
              <a:t> complex mutant strains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6EE88-8B19-4000-91D7-39AE87ADA637}"/>
              </a:ext>
            </a:extLst>
          </p:cNvPr>
          <p:cNvSpPr txBox="1"/>
          <p:nvPr/>
        </p:nvSpPr>
        <p:spPr>
          <a:xfrm>
            <a:off x="402336" y="1261872"/>
            <a:ext cx="5312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shared by </a:t>
            </a:r>
            <a:r>
              <a:rPr lang="en-US" dirty="0" err="1"/>
              <a:t>Mevlut</a:t>
            </a:r>
            <a:r>
              <a:rPr lang="en-US" dirty="0"/>
              <a:t> was used for generating this plot</a:t>
            </a:r>
          </a:p>
          <a:p>
            <a:endParaRPr lang="en-US" dirty="0"/>
          </a:p>
          <a:p>
            <a:r>
              <a:rPr lang="en-US" dirty="0"/>
              <a:t>Each row correspond to a secondary metabolite level in different strains (columns)</a:t>
            </a:r>
          </a:p>
          <a:p>
            <a:endParaRPr lang="en-US" dirty="0"/>
          </a:p>
          <a:p>
            <a:r>
              <a:rPr lang="en-US" dirty="0"/>
              <a:t>For each metabolite, the SM level was scaled between row-min to row-max range.</a:t>
            </a:r>
          </a:p>
        </p:txBody>
      </p:sp>
    </p:spTree>
    <p:extLst>
      <p:ext uri="{BB962C8B-B14F-4D97-AF65-F5344CB8AC3E}">
        <p14:creationId xmlns:p14="http://schemas.microsoft.com/office/powerpoint/2010/main" val="3515873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263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Lakhansing Pardeshi</dc:creator>
  <cp:lastModifiedBy>Lakhansing Pardeshi</cp:lastModifiedBy>
  <cp:revision>17</cp:revision>
  <dcterms:created xsi:type="dcterms:W3CDTF">2018-10-08T05:54:28Z</dcterms:created>
  <dcterms:modified xsi:type="dcterms:W3CDTF">2018-10-17T03:51:12Z</dcterms:modified>
</cp:coreProperties>
</file>